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2-->
<p:presentation xmlns:r="http://schemas.openxmlformats.org/officeDocument/2006/relationships" xmlns:a="http://schemas.openxmlformats.org/drawingml/2006/main" xmlns:p="http://schemas.openxmlformats.org/presentationml/2006/main" firstSlideNum="0" saveSubsetFonts="1">
  <p:sldMasterIdLst>
    <p:sldMasterId id="2147483660" r:id="rId1"/>
  </p:sldMasterIdLst>
  <p:notesMasterIdLst>
    <p:notesMasterId r:id="rId2"/>
  </p:notesMasterIdLst>
  <p:sldIdLst>
    <p:sldId id="338" r:id="rId3"/>
    <p:sldId id="345" r:id="rId4"/>
    <p:sldId id="274" r:id="rId5"/>
    <p:sldId id="340" r:id="rId6"/>
    <p:sldId id="339" r:id="rId7"/>
    <p:sldId id="341" r:id="rId8"/>
    <p:sldId id="343" r:id="rId9"/>
    <p:sldId id="344" r:id="rId10"/>
    <p:sldId id="318" r:id="rId11"/>
  </p:sldIdLst>
  <p:sldSz cx="12192000" cy="6858000"/>
  <p:notesSz cx="6797675" cy="9928225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E2C0"/>
    <a:srgbClr val="0066FF"/>
    <a:srgbClr val="FF781D"/>
    <a:srgbClr val="00439B"/>
    <a:srgbClr val="FF9933"/>
    <a:srgbClr val="112D66"/>
    <a:srgbClr val="0047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23" autoAdjust="0"/>
    <p:restoredTop sz="96433" autoAdjust="0"/>
  </p:normalViewPr>
  <p:slideViewPr>
    <p:cSldViewPr snapToGrid="0">
      <p:cViewPr>
        <p:scale>
          <a:sx n="76" d="100"/>
          <a:sy n="76" d="100"/>
        </p:scale>
        <p:origin x="-426" y="-4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diagrams/colors1.xml><?xml version="1.0" encoding="utf-8"?>
<dgm:colorsDef xmlns:a="http://schemas.openxmlformats.org/drawingml/2006/main" xmlns:dgm="http://schemas.openxmlformats.org/drawingml/2006/diagram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a="http://schemas.openxmlformats.org/drawingml/2006/main" xmlns:r="http://schemas.openxmlformats.org/officeDocument/2006/relationships" xmlns:dgm="http://schemas.openxmlformats.org/drawingml/2006/diagram">
  <dgm:ptLst>
    <dgm:pt modelId="{30598516-7205-4A68-971C-E63521847A03}" type="doc">
      <dgm:prSet loTypeId="urn:microsoft.com/office/officeart/2009/layout/CircleArrowProcess" loCatId="cycle" qsTypeId="urn:microsoft.com/office/officeart/2005/8/quickstyle/simple2" qsCatId="simple" csTypeId="urn:microsoft.com/office/officeart/2005/8/colors/colorful5" csCatId="colorful"/>
      <dgm:spPr/>
      <dgm:t>
        <a:bodyPr/>
        <a:lstStyle/>
        <a:p>
          <a:endParaRPr lang="ru-RU"/>
        </a:p>
      </dgm:t>
    </dgm:pt>
    <dgm:pt modelId="{40EE48F1-6BFC-49D3-8566-2FC42D6E99BD}" type="parTrans" cxnId="{920FDF45-D56D-43B8-9EC8-3FD44463C3CD}">
      <dgm:prSet/>
      <dgm:spPr/>
      <dgm:t>
        <a:bodyPr/>
        <a:lstStyle/>
        <a:p>
          <a:endParaRPr lang="ru-RU"/>
        </a:p>
      </dgm:t>
    </dgm:pt>
    <dgm:pt modelId="{D8E72109-9E7F-45CB-B09F-EC758BBF3883}">
      <dgm:prSet custT="1"/>
      <dgm:spPr/>
      <dgm:t>
        <a:bodyPr/>
        <a:lstStyle/>
        <a:p>
          <a:pPr rtl="0"/>
          <a:r>
            <a:rPr lang="ru-RU" sz="1600" smtClean="0">
              <a:latin typeface="Arial" panose="020b0604020202020204" pitchFamily="34" charset="0"/>
              <a:cs typeface="Arial" panose="020b0604020202020204" pitchFamily="34" charset="0"/>
            </a:rPr>
            <a:t>через Единый портал государственных услуг</a:t>
          </a:r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033D96-BBEF-4F25-B7BE-253D79D967F8}" type="sibTrans" cxnId="{920FDF45-D56D-43B8-9EC8-3FD44463C3CD}">
      <dgm:prSet/>
      <dgm:spPr/>
      <dgm:t>
        <a:bodyPr/>
        <a:lstStyle/>
        <a:p>
          <a:endParaRPr lang="ru-RU"/>
        </a:p>
      </dgm:t>
    </dgm:pt>
    <dgm:pt modelId="{3472BDB1-05B5-4248-8D91-25CBD732EE8A}" type="parTrans" cxnId="{16052227-68FE-4381-B147-7E3C31656070}">
      <dgm:prSet/>
      <dgm:spPr/>
      <dgm:t>
        <a:bodyPr/>
        <a:lstStyle/>
        <a:p>
          <a:endParaRPr lang="ru-RU"/>
        </a:p>
      </dgm:t>
    </dgm:pt>
    <dgm:pt modelId="{EF9AA2FF-9364-4001-84BA-B4A893E1DF7F}">
      <dgm:prSet custT="1"/>
      <dgm:spPr/>
      <dgm:t>
        <a:bodyPr/>
        <a:lstStyle/>
        <a:p>
          <a:pPr rtl="0"/>
          <a:r>
            <a:rPr lang="ru-RU" sz="1600" smtClean="0">
              <a:latin typeface="Arial" panose="020b0604020202020204" pitchFamily="34" charset="0"/>
              <a:cs typeface="Arial" panose="020b0604020202020204" pitchFamily="34" charset="0"/>
            </a:rPr>
            <a:t>лично в отделениях РГАУ МФЦ</a:t>
          </a:r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79FF96-0D45-4F5F-87BA-D9CFC68704D8}" type="sibTrans" cxnId="{16052227-68FE-4381-B147-7E3C31656070}">
      <dgm:prSet/>
      <dgm:spPr/>
      <dgm:t>
        <a:bodyPr/>
        <a:lstStyle/>
        <a:p>
          <a:endParaRPr lang="ru-RU"/>
        </a:p>
      </dgm:t>
    </dgm:pt>
    <dgm:pt modelId="{E7B7B5C9-F167-41EB-B302-0642CA12949C}" type="parTrans" cxnId="{AD340C14-9670-45AC-AF03-09A53393A56F}">
      <dgm:prSet/>
      <dgm:spPr/>
      <dgm:t>
        <a:bodyPr/>
        <a:lstStyle/>
        <a:p>
          <a:endParaRPr lang="ru-RU"/>
        </a:p>
      </dgm:t>
    </dgm:pt>
    <dgm:pt modelId="{2A041146-2801-423D-A043-2214A36ED135}">
      <dgm:prSet custT="1"/>
      <dgm:spPr/>
      <dgm:t>
        <a:bodyPr/>
        <a:lstStyle/>
        <a:p>
          <a:pPr rtl="0"/>
          <a:r>
            <a:rPr lang="ru-RU" sz="1600" smtClean="0">
              <a:latin typeface="Arial" panose="020b0604020202020204" pitchFamily="34" charset="0"/>
              <a:cs typeface="Arial" panose="020b0604020202020204" pitchFamily="34" charset="0"/>
            </a:rPr>
            <a:t>лично в Фонде пенсионного и социального страхования РФ.  </a:t>
          </a:r>
          <a:endParaRPr lang="ru-RU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A85647-35A3-4063-9FEE-6C8BFBAC3C69}" type="sibTrans" cxnId="{AD340C14-9670-45AC-AF03-09A53393A56F}">
      <dgm:prSet/>
      <dgm:spPr/>
      <dgm:t>
        <a:bodyPr/>
        <a:lstStyle/>
        <a:p>
          <a:endParaRPr lang="ru-RU"/>
        </a:p>
      </dgm:t>
    </dgm:pt>
    <dgm:pt modelId="{A907F76C-2843-4F06-B9A6-E6C4F04222EC}" type="pres">
      <dgm:prSet presAssocID="{30598516-7205-4A68-971C-E63521847A03}" presName="Name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A78CE63-EC9F-4532-8157-214738D8EE7D}" type="pres">
      <dgm:prSet presAssocID="{D8E72109-9E7F-45CB-B09F-EC758BBF3883}" presName="Accent1"/>
      <dgm:spPr/>
      <dgm:t>
        <a:bodyPr/>
        <a:lstStyle/>
        <a:p/>
      </dgm:t>
    </dgm:pt>
    <dgm:pt modelId="{87E8A47E-AB6A-4654-BE4B-C98C6312FF62}" type="pres">
      <dgm:prSet presAssocID="{D8E72109-9E7F-45CB-B09F-EC758BBF3883}" presName="Accent" presStyleLbl="node1" presStyleCnt="3"/>
      <dgm:spPr/>
      <dgm:t>
        <a:bodyPr/>
        <a:lstStyle/>
        <a:p/>
      </dgm:t>
    </dgm:pt>
    <dgm:pt modelId="{38C0F3BB-23CF-4A3D-9153-ED3B02B7AC03}" type="pres">
      <dgm:prSet presAssocID="{D8E72109-9E7F-45CB-B09F-EC758BBF3883}" presName="Parent1" presStyleLbl="revTx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4C6552-0339-4AA7-BAC8-794648D2843A}" type="pres">
      <dgm:prSet presAssocID="{EF9AA2FF-9364-4001-84BA-B4A893E1DF7F}" presName="Accent2"/>
      <dgm:spPr/>
      <dgm:t>
        <a:bodyPr/>
        <a:lstStyle/>
        <a:p/>
      </dgm:t>
    </dgm:pt>
    <dgm:pt modelId="{F6EC9EA4-7FD2-426C-9232-D9A175A74B56}" type="pres">
      <dgm:prSet presAssocID="{EF9AA2FF-9364-4001-84BA-B4A893E1DF7F}" presName="Accent" presStyleLbl="node1" presStyleIdx="1" presStyleCnt="3"/>
      <dgm:spPr/>
      <dgm:t>
        <a:bodyPr/>
        <a:lstStyle/>
        <a:p/>
      </dgm:t>
    </dgm:pt>
    <dgm:pt modelId="{7FC3D8B6-F5D9-404E-9B27-3BF011C34575}" type="pres">
      <dgm:prSet presAssocID="{EF9AA2FF-9364-4001-84BA-B4A893E1DF7F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DE4EC8-B284-45E8-AA24-866129634005}" type="pres">
      <dgm:prSet presAssocID="{2A041146-2801-423D-A043-2214A36ED135}" presName="Accent3"/>
      <dgm:spPr/>
      <dgm:t>
        <a:bodyPr/>
        <a:lstStyle/>
        <a:p/>
      </dgm:t>
    </dgm:pt>
    <dgm:pt modelId="{754A109C-5B71-4C58-ABED-55AE4048A407}" type="pres">
      <dgm:prSet presAssocID="{2A041146-2801-423D-A043-2214A36ED135}" presName="Accent" presStyleLbl="node1" presStyleIdx="2" presStyleCnt="3"/>
      <dgm:spPr/>
      <dgm:t>
        <a:bodyPr/>
        <a:lstStyle/>
        <a:p/>
      </dgm:t>
    </dgm:pt>
    <dgm:pt modelId="{768FD986-93B4-4302-B3DB-9FDB57C361D1}" type="pres">
      <dgm:prSet presAssocID="{2A041146-2801-423D-A043-2214A36ED135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0FDF45-D56D-43B8-9EC8-3FD44463C3CD}" srcId="{30598516-7205-4A68-971C-E63521847A03}" destId="{D8E72109-9E7F-45CB-B09F-EC758BBF3883}" srcOrd="0" destOrd="0" parTransId="{40EE48F1-6BFC-49D3-8566-2FC42D6E99BD}" sibTransId="{43033D96-BBEF-4F25-B7BE-253D79D967F8}"/>
    <dgm:cxn modelId="{16052227-68FE-4381-B147-7E3C31656070}" srcId="{30598516-7205-4A68-971C-E63521847A03}" destId="{EF9AA2FF-9364-4001-84BA-B4A893E1DF7F}" srcOrd="1" destOrd="0" parTransId="{3472BDB1-05B5-4248-8D91-25CBD732EE8A}" sibTransId="{4479FF96-0D45-4F5F-87BA-D9CFC68704D8}"/>
    <dgm:cxn modelId="{AD340C14-9670-45AC-AF03-09A53393A56F}" srcId="{30598516-7205-4A68-971C-E63521847A03}" destId="{2A041146-2801-423D-A043-2214A36ED135}" srcOrd="2" destOrd="0" parTransId="{E7B7B5C9-F167-41EB-B302-0642CA12949C}" sibTransId="{0DA85647-35A3-4063-9FEE-6C8BFBAC3C69}"/>
    <dgm:cxn modelId="{BB23CA17-7E2D-4199-B266-85A4C863127E}" type="presOf" srcId="{30598516-7205-4A68-971C-E63521847A03}" destId="{A907F76C-2843-4F06-B9A6-E6C4F04222EC}" srcOrd="0" destOrd="0" presId="urn:microsoft.com/office/officeart/2009/layout/CircleArrowProcess"/>
    <dgm:cxn modelId="{E63AACC6-30CA-4634-84D4-D069B09C5DA2}" type="presParOf" srcId="{A907F76C-2843-4F06-B9A6-E6C4F04222EC}" destId="{1A78CE63-EC9F-4532-8157-214738D8EE7D}" srcOrd="0" destOrd="0" presId="urn:microsoft.com/office/officeart/2009/layout/CircleArrowProcess"/>
    <dgm:cxn modelId="{46942CB4-125C-4D7A-B7AE-0E9023F63815}" type="presParOf" srcId="{1A78CE63-EC9F-4532-8157-214738D8EE7D}" destId="{87E8A47E-AB6A-4654-BE4B-C98C6312FF62}" srcOrd="0" destOrd="0" presId="urn:microsoft.com/office/officeart/2009/layout/CircleArrowProcess"/>
    <dgm:cxn modelId="{28778A7A-0A5F-49E2-8A15-4D0D26973BBF}" type="presParOf" srcId="{A907F76C-2843-4F06-B9A6-E6C4F04222EC}" destId="{38C0F3BB-23CF-4A3D-9153-ED3B02B7AC03}" srcOrd="1" destOrd="0" presId="urn:microsoft.com/office/officeart/2009/layout/CircleArrowProcess"/>
    <dgm:cxn modelId="{D527AA5A-522A-4680-A339-7E709EE711F7}" type="presOf" srcId="{D8E72109-9E7F-45CB-B09F-EC758BBF3883}" destId="{38C0F3BB-23CF-4A3D-9153-ED3B02B7AC03}" srcOrd="0" destOrd="0" presId="urn:microsoft.com/office/officeart/2009/layout/CircleArrowProcess"/>
    <dgm:cxn modelId="{5C762528-2B42-4F37-8ACD-D9E1AACA770C}" type="presParOf" srcId="{A907F76C-2843-4F06-B9A6-E6C4F04222EC}" destId="{B84C6552-0339-4AA7-BAC8-794648D2843A}" srcOrd="2" destOrd="0" presId="urn:microsoft.com/office/officeart/2009/layout/CircleArrowProcess"/>
    <dgm:cxn modelId="{3B388FFE-1CD6-4F3D-BFA3-0FFDA11859E8}" type="presParOf" srcId="{B84C6552-0339-4AA7-BAC8-794648D2843A}" destId="{F6EC9EA4-7FD2-426C-9232-D9A175A74B56}" srcOrd="0" destOrd="0" presId="urn:microsoft.com/office/officeart/2009/layout/CircleArrowProcess"/>
    <dgm:cxn modelId="{B80095FA-1CBE-4E5E-B69E-A3E2543A9937}" type="presParOf" srcId="{A907F76C-2843-4F06-B9A6-E6C4F04222EC}" destId="{7FC3D8B6-F5D9-404E-9B27-3BF011C34575}" srcOrd="3" destOrd="0" presId="urn:microsoft.com/office/officeart/2009/layout/CircleArrowProcess"/>
    <dgm:cxn modelId="{E94856EE-BB28-49EE-B008-EC5FFBD55E44}" type="presOf" srcId="{EF9AA2FF-9364-4001-84BA-B4A893E1DF7F}" destId="{7FC3D8B6-F5D9-404E-9B27-3BF011C34575}" srcOrd="0" destOrd="0" presId="urn:microsoft.com/office/officeart/2009/layout/CircleArrowProcess"/>
    <dgm:cxn modelId="{27195BB8-15CB-4D04-A97E-F9BA818B0CFB}" type="presParOf" srcId="{A907F76C-2843-4F06-B9A6-E6C4F04222EC}" destId="{E8DE4EC8-B284-45E8-AA24-866129634005}" srcOrd="4" destOrd="0" presId="urn:microsoft.com/office/officeart/2009/layout/CircleArrowProcess"/>
    <dgm:cxn modelId="{27311544-0D22-45C8-9504-0026BAD7FE9D}" type="presParOf" srcId="{E8DE4EC8-B284-45E8-AA24-866129634005}" destId="{754A109C-5B71-4C58-ABED-55AE4048A407}" srcOrd="0" destOrd="0" presId="urn:microsoft.com/office/officeart/2009/layout/CircleArrowProcess"/>
    <dgm:cxn modelId="{4FE5DD32-BB04-4B40-964E-7345F6DFD640}" type="presParOf" srcId="{A907F76C-2843-4F06-B9A6-E6C4F04222EC}" destId="{768FD986-93B4-4302-B3DB-9FDB57C361D1}" srcOrd="5" destOrd="0" presId="urn:microsoft.com/office/officeart/2009/layout/CircleArrowProcess"/>
    <dgm:cxn modelId="{8B28DAB0-5FE7-4324-B4D8-FCB4994ACDF1}" type="presOf" srcId="{2A041146-2801-423D-A043-2214A36ED135}" destId="{768FD986-93B4-4302-B3DB-9FDB57C361D1}" srcOrd="0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3" minVer="http://schemas.openxmlformats.org/drawingml/2006/main"/>
    </a:ext>
  </dgm:extLst>
</dgm:dataModel>
</file>

<file path=ppt/diagrams/drawing1.xml><?xml version="1.0" encoding="utf-8"?>
<dsp:drawing xmlns:a="http://schemas.openxmlformats.org/drawingml/2006/main" xmlns:r="http://schemas.openxmlformats.org/officeDocument/2006/relationships" xmlns:dsp="http://schemas.microsoft.com/office/drawing/2008/diagram">
  <dsp:spTree>
    <dsp:nvGrpSpPr>
      <dsp:cNvPr id="19" name=""/>
      <dsp:cNvGrpSpPr/>
    </dsp:nvGrpSpPr>
    <dsp:grpSpPr/>
  </dsp:spTree>
</dsp:drawing>
</file>

<file path=ppt/diagrams/layout1.xml><?xml version="1.0" encoding="utf-8"?>
<dgm:layoutDef xmlns:a="http://schemas.openxmlformats.org/drawingml/2006/main" xmlns:r="http://schemas.openxmlformats.org/officeDocument/2006/relationships" xmlns:dgm="http://schemas.openxmlformats.org/drawingml/2006/diagram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/>
        </dgm:ruleLst>
      </dgm:layoutNode>
    </dgm:forEach>
    <dgm:forEach name="Name80" axis="ch" ptType="node" st="2" cnt="1">
      <dgm:layoutNode name="Accent2">
        <dgm:alg type="sp"/>
        <dgm:shape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/>
        </dgm:ruleLst>
      </dgm:layoutNode>
    </dgm:forEach>
    <dgm:forEach name="Name85" axis="ch" ptType="node" st="3" cnt="1">
      <dgm:layoutNode name="Accent3">
        <dgm:alg type="sp"/>
        <dgm:shape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/>
        </dgm:ruleLst>
      </dgm:layoutNode>
    </dgm:forEach>
    <dgm:forEach name="Name90" axis="ch" ptType="node" st="4" cnt="1">
      <dgm:layoutNode name="Accent4">
        <dgm:alg type="sp"/>
        <dgm:shape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/>
        </dgm:ruleLst>
      </dgm:layoutNode>
    </dgm:forEach>
    <dgm:forEach name="Name95" axis="ch" ptType="node" st="5" cnt="1">
      <dgm:layoutNode name="Accent5">
        <dgm:alg type="sp"/>
        <dgm:shape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/>
        </dgm:ruleLst>
      </dgm:layoutNode>
    </dgm:forEach>
    <dgm:forEach name="Name100" axis="ch" ptType="node" st="6" cnt="1">
      <dgm:layoutNode name="Accent6">
        <dgm:alg type="sp"/>
        <dgm:shape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/>
        </dgm:ruleLst>
      </dgm:layoutNode>
    </dgm:forEach>
    <dgm:forEach name="Name105" axis="ch" ptType="node" st="7" cnt="1">
      <dgm:layoutNode name="Accent7">
        <dgm:alg type="sp"/>
        <dgm:shape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/>
        </dgm:ruleLst>
      </dgm:layoutNode>
    </dgm:forEach>
  </dgm:layoutNode>
</dgm:layoutDef>
</file>

<file path=ppt/diagrams/quickStyle1.xml><?xml version="1.0" encoding="utf-8"?>
<dgm:styleDef xmlns:a="http://schemas.openxmlformats.org/drawingml/2006/main" xmlns:dgm="http://schemas.openxmlformats.org/drawingml/2006/diagram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5F803-74A4-4D12-B16C-A616AE827DE2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9E09B-F3B0-4181-8986-1AB887A78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797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9E09B-F3B0-4181-8986-1AB887A7894E}" type="slidenum">
              <a:rPr lang="ru-RU" smtClean="0"/>
              <a:t>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422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9E09B-F3B0-4181-8986-1AB887A7894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911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9E09B-F3B0-4181-8986-1AB887A7894E}" type="slidenum">
              <a:rPr lang="ru-RU" smtClean="0">
                <a:solidFill>
                  <a:prstClr val="black"/>
                </a:solidFill>
              </a:rPr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9632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9E09B-F3B0-4181-8986-1AB887A7894E}" type="slidenum">
              <a:rPr lang="ru-RU" smtClean="0">
                <a:solidFill>
                  <a:prstClr val="black"/>
                </a:solidFill>
              </a:rPr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658237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9D061-AB04-442D-84BF-4D49CFBE4906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BD1B-80EB-46C9-BE97-A8CFB77338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915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9D061-AB04-442D-84BF-4D49CFBE4906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FBD1B-80EB-46C9-BE97-A8CFB77338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35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jpeg" /><Relationship Id="rId4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jpe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Relationship Id="rId3" Type="http://schemas.openxmlformats.org/officeDocument/2006/relationships/image" Target="../media/image5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jpeg" /><Relationship Id="rId3" Type="http://schemas.openxmlformats.org/officeDocument/2006/relationships/image" Target="../media/image6.jpeg" /><Relationship Id="rId4" Type="http://schemas.openxmlformats.org/officeDocument/2006/relationships/image" Target="../media/image7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jpeg" /><Relationship Id="rId3" Type="http://schemas.openxmlformats.org/officeDocument/2006/relationships/image" Target="../media/image8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image" Target="../media/image9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image" Target="../media/image9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image" Target="../media/image9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Relationship Id="rId3" Type="http://schemas.microsoft.com/office/2007/relationships/diagramDrawing" Target="../diagrams/drawing1.xml" /><Relationship Id="rId4" Type="http://schemas.openxmlformats.org/officeDocument/2006/relationships/diagramData" Target="../diagrams/data1.xml" /><Relationship Id="rId5" Type="http://schemas.openxmlformats.org/officeDocument/2006/relationships/diagramLayout" Target="../diagrams/layout1.xml" /><Relationship Id="rId6" Type="http://schemas.openxmlformats.org/officeDocument/2006/relationships/diagramQuickStyle" Target="../diagrams/quickStyle1.xml" /><Relationship Id="rId7" Type="http://schemas.openxmlformats.org/officeDocument/2006/relationships/diagramColors" Target="../diagrams/colors1.xml" /><Relationship Id="rId8" Type="http://schemas.openxmlformats.org/officeDocument/2006/relationships/image" Target="../media/image10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rcRect r="34622"/>
          <a:stretch>
            <a:fillRect/>
          </a:stretch>
        </p:blipFill>
        <p:spPr>
          <a:xfrm>
            <a:off x="-10828" y="0"/>
            <a:ext cx="12202827" cy="6858000"/>
          </a:xfrm>
          <a:prstGeom prst="rect">
            <a:avLst/>
          </a:prstGeom>
        </p:spPr>
      </p:pic>
      <p:sp>
        <p:nvSpPr>
          <p:cNvPr id="18" name="Номер слайда 2"/>
          <p:cNvSpPr txBox="1"/>
          <p:nvPr/>
        </p:nvSpPr>
        <p:spPr>
          <a:xfrm>
            <a:off x="9347199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fontAlgn="auto" latinLnBrk="0" hangingPunct="1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24280" y="3397694"/>
            <a:ext cx="5941403" cy="385945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48737" y="1270823"/>
            <a:ext cx="932086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smtClean="0">
                <a:solidFill>
                  <a:schemeClr val="bg1"/>
                </a:solidFill>
              </a:rPr>
              <a:t>Предоставление с </a:t>
            </a:r>
            <a:r>
              <a:rPr lang="ru-RU" sz="4000" b="1">
                <a:solidFill>
                  <a:schemeClr val="bg1"/>
                </a:solidFill>
              </a:rPr>
              <a:t>1 января 2023 года</a:t>
            </a:r>
          </a:p>
          <a:p>
            <a:pPr algn="ctr"/>
            <a:r>
              <a:rPr lang="ru-RU" sz="4000" b="1">
                <a:solidFill>
                  <a:schemeClr val="bg1"/>
                </a:solidFill>
              </a:rPr>
              <a:t>е</a:t>
            </a:r>
            <a:r>
              <a:rPr lang="ru-RU" sz="4000" b="1" smtClean="0">
                <a:solidFill>
                  <a:schemeClr val="bg1"/>
                </a:solidFill>
              </a:rPr>
              <a:t>жемесячного пособия в связи с рождением и воспитанием ребенка</a:t>
            </a:r>
          </a:p>
          <a:p>
            <a:pPr algn="ctr"/>
            <a:r>
              <a:rPr lang="ru-RU" sz="4000" b="1" smtClean="0">
                <a:solidFill>
                  <a:schemeClr val="bg1"/>
                </a:solidFill>
              </a:rPr>
              <a:t>(</a:t>
            </a:r>
            <a:r>
              <a:rPr lang="ru-RU" sz="4000" b="1">
                <a:solidFill>
                  <a:schemeClr val="bg1"/>
                </a:solidFill>
              </a:rPr>
              <a:t>Единое пособие</a:t>
            </a:r>
            <a:r>
              <a:rPr lang="ru-RU" sz="4000" b="1" smtClean="0">
                <a:solidFill>
                  <a:schemeClr val="bg1"/>
                </a:solidFill>
              </a:rPr>
              <a:t>)</a:t>
            </a:r>
            <a:endParaRPr lang="ru-RU" sz="40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650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5618429" y="186909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548578" y="88142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mtClean="0">
                <a:solidFill>
                  <a:prstClr val="black"/>
                </a:solidFill>
              </a:rPr>
              <a:t>  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048000" y="26903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004378" y="3106951"/>
            <a:ext cx="4614051" cy="1425463"/>
          </a:xfrm>
          <a:prstGeom prst="round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Ежемесячное </a:t>
            </a:r>
            <a:r>
              <a:rPr lang="ru-RU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пособие женщинам, вставшим на учет в медицинской организации в ранние сроки беременности (предоставляется ПФР)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074984" y="815318"/>
            <a:ext cx="4839870" cy="1854793"/>
          </a:xfrm>
          <a:prstGeom prst="round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Ежемесячная </a:t>
            </a:r>
            <a:r>
              <a:rPr lang="ru-RU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выплата в связи с рождением (усыновлением) первого (второго) ребенка (выплата на первого ребенка - через социальную защиту населения, на второго ребенка -через ПФР)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-16559"/>
            <a:ext cx="1217302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i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Какие меры  поддержки объединит единое пособие </a:t>
            </a:r>
            <a:endParaRPr lang="ru-RU" sz="2200" b="1" i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Номер слайда 2"/>
          <p:cNvSpPr txBox="1"/>
          <p:nvPr/>
        </p:nvSpPr>
        <p:spPr>
          <a:xfrm>
            <a:off x="9347200" y="651827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fontAlgn="auto" latinLnBrk="0" hangingPunct="1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8026" y="4910066"/>
            <a:ext cx="4814519" cy="1690322"/>
          </a:xfrm>
          <a:prstGeom prst="round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Ежемесячная денежная выплата семьям с детьми на каждого ребенка, рожденного после 31 декабря 2017 года третьим или последующим, в возрасте до 3 лет (предоставляется социальной защитой населения)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930880" y="866242"/>
            <a:ext cx="3582280" cy="1782131"/>
          </a:xfrm>
          <a:prstGeom prst="round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Ежемесячная </a:t>
            </a:r>
            <a:r>
              <a:rPr lang="ru-RU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денежная выплата на ребенка в возрасте от 3 до 7 лет включительно (предоставляется социальной  защитой населения)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864687" y="4960292"/>
            <a:ext cx="3938809" cy="1589869"/>
          </a:xfrm>
          <a:prstGeom prst="round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Ежемесячное </a:t>
            </a:r>
            <a:r>
              <a:rPr lang="ru-RU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пособие на ребенка в возрасте от 8 до 17 лет </a:t>
            </a:r>
            <a:r>
              <a:rPr lang="ru-RU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(предоставляется </a:t>
            </a:r>
            <a:r>
              <a:rPr lang="ru-RU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ПФР)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914854" y="3102916"/>
            <a:ext cx="3663386" cy="1368078"/>
          </a:xfrm>
          <a:prstGeom prst="round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Ежемесячное </a:t>
            </a:r>
            <a:r>
              <a:rPr lang="ru-RU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пособие по уходу за ребенком до 1,5 лет неработающим гражданам </a:t>
            </a:r>
            <a:endParaRPr lang="ru-RU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(предоставляется </a:t>
            </a:r>
            <a:r>
              <a:rPr lang="ru-RU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ПФР)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37860" y="609582"/>
            <a:ext cx="2707020" cy="208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620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rcRect r="34461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7048511" y="1582683"/>
            <a:ext cx="1847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ru-RU" smtClean="0"/>
          </a:p>
          <a:p>
            <a:endParaRPr lang="ru-RU"/>
          </a:p>
        </p:txBody>
      </p:sp>
      <p:sp>
        <p:nvSpPr>
          <p:cNvPr id="12" name="Номер слайда 2"/>
          <p:cNvSpPr txBox="1"/>
          <p:nvPr/>
        </p:nvSpPr>
        <p:spPr>
          <a:xfrm>
            <a:off x="9347199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fontAlgn="auto" latinLnBrk="0" hangingPunct="1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3278" y="4334177"/>
            <a:ext cx="3148137" cy="2523823"/>
          </a:xfrm>
          <a:prstGeom prst="rect">
            <a:avLst/>
          </a:prstGeom>
        </p:spPr>
      </p:pic>
      <p:cxnSp>
        <p:nvCxnSpPr>
          <p:cNvPr id="24" name="Прямая соединительная линия 23"/>
          <p:cNvCxnSpPr/>
          <p:nvPr/>
        </p:nvCxnSpPr>
        <p:spPr>
          <a:xfrm>
            <a:off x="5649362" y="2285528"/>
            <a:ext cx="18107" cy="13244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Загнутый угол 24"/>
          <p:cNvSpPr/>
          <p:nvPr/>
        </p:nvSpPr>
        <p:spPr>
          <a:xfrm>
            <a:off x="4609937" y="912562"/>
            <a:ext cx="2785470" cy="2971733"/>
          </a:xfrm>
          <a:prstGeom prst="foldedCorner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smtClean="0">
                <a:latin typeface="Arial" panose="020b0604020202020204" pitchFamily="34" charset="0"/>
                <a:cs typeface="Arial" panose="020b0604020202020204" pitchFamily="34" charset="0"/>
              </a:rPr>
              <a:t>Единое </a:t>
            </a:r>
            <a:r>
              <a:rPr lang="ru-RU" sz="1600">
                <a:latin typeface="Arial" panose="020b0604020202020204" pitchFamily="34" charset="0"/>
                <a:cs typeface="Arial" panose="020b0604020202020204" pitchFamily="34" charset="0"/>
              </a:rPr>
              <a:t>пособие будет назначаться семьям с доходом ниже 1 регионального прожиточного минимума на человека с применением комплексной оценки нуждаемости и занятости родителей (вне зависимости от очерёдности рождения</a:t>
            </a:r>
            <a:r>
              <a:rPr lang="ru-RU" sz="160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Загнутый угол 25"/>
          <p:cNvSpPr/>
          <p:nvPr/>
        </p:nvSpPr>
        <p:spPr>
          <a:xfrm>
            <a:off x="7048511" y="3930925"/>
            <a:ext cx="2457134" cy="2431429"/>
          </a:xfrm>
          <a:prstGeom prst="foldedCorner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азмер </a:t>
            </a: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пособия составит 50, 75 или 100% регионального </a:t>
            </a: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ПМ на детей для выплат на ребенка </a:t>
            </a: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от 0 до 17 </a:t>
            </a: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лет. </a:t>
            </a:r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Загнутый угол 26"/>
          <p:cNvSpPr/>
          <p:nvPr/>
        </p:nvSpPr>
        <p:spPr>
          <a:xfrm>
            <a:off x="83724" y="905763"/>
            <a:ext cx="2483983" cy="2978532"/>
          </a:xfrm>
          <a:prstGeom prst="foldedCorner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smtClean="0">
                <a:latin typeface="Arial" panose="020b0604020202020204" pitchFamily="34" charset="0"/>
                <a:cs typeface="Arial" panose="020b0604020202020204" pitchFamily="34" charset="0"/>
              </a:rPr>
              <a:t>Единое </a:t>
            </a:r>
            <a:r>
              <a:rPr lang="ru-RU" sz="1600">
                <a:latin typeface="Arial" panose="020b0604020202020204" pitchFamily="34" charset="0"/>
                <a:cs typeface="Arial" panose="020b0604020202020204" pitchFamily="34" charset="0"/>
              </a:rPr>
              <a:t>пособие смогут получать беременные женщины, вставшие на учет в ранние сроки, и родители детей от рождения до их 17-летия.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93637" y="79356"/>
            <a:ext cx="84005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 предоставления единого пособия</a:t>
            </a:r>
            <a:endParaRPr lang="ru-RU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нутый угол 3"/>
          <p:cNvSpPr/>
          <p:nvPr/>
        </p:nvSpPr>
        <p:spPr>
          <a:xfrm>
            <a:off x="2295544" y="3983297"/>
            <a:ext cx="2246238" cy="2379057"/>
          </a:xfrm>
          <a:prstGeom prst="foldedCorner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>
                <a:latin typeface="Arial" panose="020b0604020202020204" pitchFamily="34" charset="0"/>
                <a:cs typeface="Arial" panose="020b0604020202020204" pitchFamily="34" charset="0"/>
              </a:rPr>
              <a:t>Назначение единого пособия будет осуществляться по одному заявлению и по единым правилам сроком на 12 месяцев </a:t>
            </a:r>
          </a:p>
        </p:txBody>
      </p:sp>
      <p:sp>
        <p:nvSpPr>
          <p:cNvPr id="13" name="Загнутый угол 12"/>
          <p:cNvSpPr/>
          <p:nvPr/>
        </p:nvSpPr>
        <p:spPr>
          <a:xfrm>
            <a:off x="9437637" y="882513"/>
            <a:ext cx="2664236" cy="3001782"/>
          </a:xfrm>
          <a:prstGeom prst="foldedCorner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Размер </a:t>
            </a: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пособия составит 50, 75 или 100% регионального </a:t>
            </a: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ПМ </a:t>
            </a: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трудоспособного </a:t>
            </a: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гражданина для выплат женщинам, вставшим на </a:t>
            </a: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учет по беременности в ранние </a:t>
            </a: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сроки.</a:t>
            </a:r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170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692" y="211014"/>
            <a:ext cx="11535508" cy="6444763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7219" y="3212573"/>
            <a:ext cx="2877561" cy="432854"/>
          </a:xfrm>
          <a:prstGeom prst="rect">
            <a:avLst/>
          </a:prstGeom>
        </p:spPr>
      </p:pic>
      <p:sp>
        <p:nvSpPr>
          <p:cNvPr id="6" name="Номер слайда 2"/>
          <p:cNvSpPr txBox="1"/>
          <p:nvPr/>
        </p:nvSpPr>
        <p:spPr>
          <a:xfrm>
            <a:off x="9347199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fontAlgn="auto" latinLnBrk="0" hangingPunct="1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160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558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57" y="-4490"/>
            <a:ext cx="12193057" cy="6858594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5618429" y="186909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548578" y="88142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mtClean="0">
                <a:solidFill>
                  <a:prstClr val="black"/>
                </a:solidFill>
              </a:rPr>
              <a:t>  </a:t>
            </a:r>
            <a:endParaRPr lang="ru-RU">
              <a:solidFill>
                <a:prstClr val="black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048000" y="26903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89280" y="2050991"/>
            <a:ext cx="4839870" cy="4688705"/>
          </a:xfrm>
          <a:prstGeom prst="round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Полномочия по осуществлению ежемесячной выплаты в связи с рождением (усыновлением) первого ребенка с 01.01.2023 года будут осуществляться Фондом пенсионного и социального страхования РФ, и при рождении в семье первенца до 01.01.2023 года, такая семья вправе будет обратиться за предоставлением данной выплаты в Фонд пенсионного и социального страхования РФ на «сохранных» условиях (порог «нуждаемости» не должен превышать </a:t>
            </a:r>
            <a:r>
              <a:rPr lang="ru-RU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ПМ для трудоспособного гражданина (26 </a:t>
            </a:r>
            <a:r>
              <a:rPr lang="ru-RU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400 </a:t>
            </a:r>
            <a:r>
              <a:rPr lang="ru-RU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рублей)), </a:t>
            </a:r>
            <a:r>
              <a:rPr lang="ru-RU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т.е. без применения комплексной оценки </a:t>
            </a:r>
            <a:r>
              <a:rPr lang="ru-RU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нуждаемости.</a:t>
            </a:r>
            <a:endParaRPr lang="ru-RU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Номер слайда 2"/>
          <p:cNvSpPr txBox="1"/>
          <p:nvPr/>
        </p:nvSpPr>
        <p:spPr>
          <a:xfrm>
            <a:off x="9347200" y="651827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fontAlgn="auto" latinLnBrk="0" hangingPunct="1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710821" y="2119357"/>
            <a:ext cx="4866357" cy="4620339"/>
          </a:xfrm>
          <a:prstGeom prst="round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При рождении в семье третьего и последующих детей до 01.01.2023 года, такие семьи вправе обратиться за предоставлением ежемесячной денежной выплаты семьям с детьми на каждого ребенка, рожденного после 31 декабря 2017 года третьим или последующим, в возрасте до 3 лет в учреждения социальной поддержки населения по месту жительства на «сохранных» условиях вплоть до достижениям таким ребенком возраста 3 лет (порог «нуждаемости» не должен </a:t>
            </a: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превышать 2 </a:t>
            </a: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ПМ для трудоспособного </a:t>
            </a: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гражданина  (26 </a:t>
            </a: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400 </a:t>
            </a: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рублей)), </a:t>
            </a: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т.е. без применения комплексной оценки нуждаемости.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289437" y="18262"/>
            <a:ext cx="9612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mtClean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Arial" panose="020b0604020202020204" pitchFamily="34" charset="0"/>
                <a:ea typeface="Microsoft YaHei UI" panose="020b0503020204020204" pitchFamily="34" charset="-122"/>
                <a:cs typeface="Arial" panose="020b0604020202020204" pitchFamily="34" charset="0"/>
              </a:rPr>
              <a:t>Важно знать</a:t>
            </a:r>
            <a:endParaRPr lang="ru-RU" sz="2400" b="1">
              <a:solidFill>
                <a:schemeClr val="bg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Arial" panose="020b0604020202020204" pitchFamily="34" charset="0"/>
              <a:ea typeface="Microsoft YaHei U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5981" y="467874"/>
            <a:ext cx="1196571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При введении е</a:t>
            </a: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диного </a:t>
            </a: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пособия предусматривается переходный период.</a:t>
            </a:r>
          </a:p>
          <a:p>
            <a:pPr algn="ctr"/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 Семьи, где дети родились до 31 декабря </a:t>
            </a:r>
          </a:p>
          <a:p>
            <a:pPr algn="ctr"/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2022 года включительно, могут выбрать – сохранить прежние выплаты или перейти на новое пособие</a:t>
            </a: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Ранее назначенные меры социальной поддержки (их 6, которые объединяет в себе </a:t>
            </a: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единое </a:t>
            </a: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пособие) будут выплачиваться до конца срока назначения в прежнем размере. По желанию можно перейти на </a:t>
            </a: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единое </a:t>
            </a: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пособие.</a:t>
            </a:r>
          </a:p>
          <a:p>
            <a:pPr algn="ctr"/>
            <a:endParaRPr lang="ru-RU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6537" y="2277690"/>
            <a:ext cx="4486898" cy="4486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732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0"/>
            <a:ext cx="12179809" cy="6858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083851" y="80933"/>
            <a:ext cx="4868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Примеры применения переходных норм</a:t>
            </a:r>
            <a:endParaRPr lang="ru-RU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593900"/>
            <a:ext cx="12179807" cy="6264100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t>  Пример </a:t>
            </a:r>
            <a:r>
              <a:rPr lang="ru-RU" sz="1800">
                <a:latin typeface="Arial" panose="020b0604020202020204" pitchFamily="34" charset="0"/>
                <a:cs typeface="Arial" panose="020b0604020202020204" pitchFamily="34" charset="0"/>
              </a:rPr>
              <a:t>1: </a:t>
            </a:r>
          </a:p>
          <a:p>
            <a:pPr marL="0" indent="0" algn="ctr">
              <a:buNone/>
            </a:pPr>
            <a:r>
              <a:rPr lang="ru-RU" sz="1800" i="1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семье трое детей в возрасте до 3 лет. Семья получает ежемесячную выплату на первого ребенка, на второго ребенка из материнского капитала, и на третьего ребенка в соответствии с нормативным актом региона.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t>    Семья может воспользоваться сохранной нормой в отношении первого и третьего ребенка и продолжить получать эти выплаты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t>   Одновременно семья может прекратить получать выплату на второго ребенка из средств материнского капитала и обратиться за назначением единого пособия в отношении только одного из детей (второго).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t>  При этом семья сможет обратиться за дополнительной выплатой из материнского капитала на второго ребенка, но не сможет получать ее на первого и третьего детей.</a:t>
            </a:r>
          </a:p>
          <a:p>
            <a:pPr marL="0" indent="0">
              <a:buNone/>
            </a:pPr>
            <a:r>
              <a:rPr lang="ru-RU" sz="1600" smtClean="0">
                <a:latin typeface="Arial" panose="020b0604020202020204" pitchFamily="34" charset="0"/>
                <a:cs typeface="Arial" panose="020b0604020202020204" pitchFamily="34" charset="0"/>
              </a:rPr>
              <a:t>   Пример 2:</a:t>
            </a:r>
          </a:p>
          <a:p>
            <a:pPr marL="0" indent="0" algn="ctr">
              <a:buNone/>
            </a:pPr>
            <a:r>
              <a:rPr lang="ru-RU" sz="1600" i="1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600" i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семье первый ребенок родился в декабре 2022 года. Семья состоит из 3 человек (мама, папа и ребенок). Среднедушевой доход семьи составляет менее 1 ПМ. Мама не работает.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600">
                <a:latin typeface="Arial" panose="020b0604020202020204" pitchFamily="34" charset="0"/>
                <a:cs typeface="Arial" panose="020b0604020202020204" pitchFamily="34" charset="0"/>
              </a:rPr>
              <a:t> Семья может воспользоваться сохранной нормой: обратиться в Фонд пенсионного и социального страхования РФ за назначением ежемесячного пособия по уходу за ребенком до 1,5 лет для неработающих родителей (размер в 2022 г. – 7677 рублей)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600">
                <a:latin typeface="Arial" panose="020b0604020202020204" pitchFamily="34" charset="0"/>
                <a:cs typeface="Arial" panose="020b0604020202020204" pitchFamily="34" charset="0"/>
              </a:rPr>
              <a:t>Семья может обратиться в Фонд пенсионного и социального страхования РФ за назначением ежемесячной выплаты в связи с рождением первого ребенка (размер – 11 747 рублей</a:t>
            </a:r>
            <a:r>
              <a:rPr lang="ru-RU" sz="160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600" smtClean="0">
                <a:latin typeface="Arial" panose="020b0604020202020204" pitchFamily="34" charset="0"/>
                <a:cs typeface="Arial" panose="020b0604020202020204" pitchFamily="34" charset="0"/>
              </a:rPr>
              <a:t>    Совокупный </a:t>
            </a:r>
            <a:r>
              <a:rPr lang="ru-RU" sz="1600">
                <a:latin typeface="Arial" panose="020b0604020202020204" pitchFamily="34" charset="0"/>
                <a:cs typeface="Arial" panose="020b0604020202020204" pitchFamily="34" charset="0"/>
              </a:rPr>
              <a:t>объем поддержки составит в среднем 21677 рублей.</a:t>
            </a:r>
          </a:p>
          <a:p>
            <a:pPr marL="0" indent="0">
              <a:buNone/>
            </a:pPr>
            <a:r>
              <a:rPr lang="ru-RU" sz="1600" smtClean="0">
                <a:latin typeface="Arial" panose="020b0604020202020204" pitchFamily="34" charset="0"/>
                <a:cs typeface="Arial" panose="020b0604020202020204" pitchFamily="34" charset="0"/>
              </a:rPr>
              <a:t>    При </a:t>
            </a:r>
            <a:r>
              <a:rPr lang="ru-RU" sz="1600">
                <a:latin typeface="Arial" panose="020b0604020202020204" pitchFamily="34" charset="0"/>
                <a:cs typeface="Arial" panose="020b0604020202020204" pitchFamily="34" charset="0"/>
              </a:rPr>
              <a:t>этом семья не сможет обратиться за выплатой из материнского капитала, так как условия назначения и размер этих выплат одинаков и фактически это одна и та же выплата.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2"/>
          <p:cNvSpPr txBox="1"/>
          <p:nvPr/>
        </p:nvSpPr>
        <p:spPr>
          <a:xfrm>
            <a:off x="9347199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fontAlgn="auto" latinLnBrk="0" hangingPunct="1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160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555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0"/>
            <a:ext cx="12179809" cy="6858000"/>
          </a:xfrm>
          <a:prstGeom prst="rect">
            <a:avLst/>
          </a:prstGeom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0117" y="307730"/>
            <a:ext cx="12091884" cy="5882055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t>Пример </a:t>
            </a:r>
            <a:r>
              <a:rPr lang="ru-RU" sz="1800">
                <a:latin typeface="Arial" panose="020b0604020202020204" pitchFamily="34" charset="0"/>
                <a:cs typeface="Arial" panose="020b0604020202020204" pitchFamily="34" charset="0"/>
              </a:rPr>
              <a:t>3:</a:t>
            </a:r>
          </a:p>
          <a:p>
            <a:pPr marL="0" indent="0" algn="ctr">
              <a:buNone/>
            </a:pPr>
            <a:r>
              <a:rPr lang="ru-RU" sz="180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семье родился первый ребенок в ночь с 31.12.2022 на 1.01.2023.</a:t>
            </a:r>
          </a:p>
          <a:p>
            <a:pPr marL="0" indent="0">
              <a:buNone/>
            </a:pPr>
            <a:r>
              <a:rPr lang="ru-RU" sz="1800">
                <a:latin typeface="Arial" panose="020b0604020202020204" pitchFamily="34" charset="0"/>
                <a:cs typeface="Arial" panose="020b0604020202020204" pitchFamily="34" charset="0"/>
              </a:rPr>
              <a:t>Семья сможет воспользоваться сохранной нормой и выбрать получать поддержку по «старым» нормам или подать заявление на </a:t>
            </a:r>
            <a:r>
              <a:rPr 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t>единое </a:t>
            </a:r>
            <a:r>
              <a:rPr lang="ru-RU" sz="1800">
                <a:latin typeface="Arial" panose="020b0604020202020204" pitchFamily="34" charset="0"/>
                <a:cs typeface="Arial" panose="020b0604020202020204" pitchFamily="34" charset="0"/>
              </a:rPr>
              <a:t>пособие в случае, если в свидетельстве о рождении указана дата рождения – 31.12.2022. </a:t>
            </a:r>
          </a:p>
          <a:p>
            <a:pPr marL="0" indent="0">
              <a:buNone/>
            </a:pPr>
            <a:r>
              <a:rPr lang="ru-RU" sz="1800">
                <a:latin typeface="Arial" panose="020b0604020202020204" pitchFamily="34" charset="0"/>
                <a:cs typeface="Arial" panose="020b0604020202020204" pitchFamily="34" charset="0"/>
              </a:rPr>
              <a:t>Пример 4: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ru-RU" sz="180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семье третий ребенок родился в марте 2021 года. Старшим детям 5 и 9 лет. Семья состоит из 5 человек (мама, папа и 3 ребенка). Среднедушевой доход семьи составляет менее 1 ПМ. Мама не работает.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ru-RU" sz="180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Семья получает ежемесячные выплаты на старших детей (Выплаты на старших детей назначены до июня 2023 года):</a:t>
            </a:r>
          </a:p>
          <a:p>
            <a:pPr marL="0" indent="0" algn="ctr">
              <a:buNone/>
            </a:pPr>
            <a:r>
              <a:rPr lang="ru-RU" sz="180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размере 100% ПМ на ребенка в возрасте 5 лет (в РБ –11 747 рублей);</a:t>
            </a:r>
          </a:p>
          <a:p>
            <a:pPr marL="0" indent="0" algn="ctr">
              <a:buNone/>
            </a:pPr>
            <a:r>
              <a:rPr lang="ru-RU" sz="180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размере 50% ПМ на ребенка в возрасте 9 лет (в РБ  – 5 873,5 рублей).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800">
                <a:latin typeface="Arial" panose="020b0604020202020204" pitchFamily="34" charset="0"/>
                <a:cs typeface="Arial" panose="020b0604020202020204" pitchFamily="34" charset="0"/>
              </a:rPr>
              <a:t>Семья может воспользоваться сохранной нормой на одного из детей: </a:t>
            </a:r>
          </a:p>
          <a:p>
            <a:pPr marL="0" indent="0" algn="just">
              <a:buNone/>
            </a:pPr>
            <a:r>
              <a:rPr lang="ru-RU" sz="1800">
                <a:latin typeface="Arial" panose="020b0604020202020204" pitchFamily="34" charset="0"/>
                <a:cs typeface="Arial" panose="020b0604020202020204" pitchFamily="34" charset="0"/>
              </a:rPr>
              <a:t>обратиться в Фонд пенсионного и социального страхования РФ за назначением ежемесячного пособия по уходу за ребенком до 1,5 лет для неработающих родителей (размер в 2022 г. –7677 рублей) и обратиться за назначением ежемесячной выплаты в связи с рождением третьего ребенка в учреждения социальной поддержки населения (в РБ -  11747 рублей). </a:t>
            </a:r>
          </a:p>
          <a:p>
            <a:pPr marL="0" indent="0">
              <a:buNone/>
            </a:pPr>
            <a:r>
              <a:rPr lang="ru-RU" sz="1800">
                <a:latin typeface="Arial" panose="020b0604020202020204" pitchFamily="34" charset="0"/>
                <a:cs typeface="Arial" panose="020b0604020202020204" pitchFamily="34" charset="0"/>
              </a:rPr>
              <a:t>При этом старшие дети продолжают получать ранее назначенные выплаты, а в последующем перейдут на получение </a:t>
            </a:r>
            <a:r>
              <a:rPr 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t>единого пособия. </a:t>
            </a:r>
            <a:endParaRPr lang="ru-RU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76952" y="0"/>
            <a:ext cx="4868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Примеры применения переходных норм</a:t>
            </a:r>
          </a:p>
        </p:txBody>
      </p:sp>
      <p:sp>
        <p:nvSpPr>
          <p:cNvPr id="6" name="Номер слайда 2"/>
          <p:cNvSpPr txBox="1"/>
          <p:nvPr/>
        </p:nvSpPr>
        <p:spPr>
          <a:xfrm>
            <a:off x="9347199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fontAlgn="auto" latinLnBrk="0" hangingPunct="1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160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455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0"/>
            <a:ext cx="12179809" cy="6858000"/>
          </a:xfrm>
          <a:prstGeom prst="rect">
            <a:avLst/>
          </a:prstGeom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2259" y="593900"/>
            <a:ext cx="12095285" cy="6264100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ru-RU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2000" smtClean="0">
                <a:latin typeface="Arial" panose="020b0604020202020204" pitchFamily="34" charset="0"/>
                <a:cs typeface="Arial" panose="020b0604020202020204" pitchFamily="34" charset="0"/>
              </a:rPr>
              <a:t>Пример </a:t>
            </a:r>
            <a:r>
              <a:rPr lang="ru-RU" sz="2000">
                <a:latin typeface="Arial" panose="020b0604020202020204" pitchFamily="34" charset="0"/>
                <a:cs typeface="Arial" panose="020b0604020202020204" pitchFamily="34" charset="0"/>
              </a:rPr>
              <a:t>5: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sz="200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Беременная </a:t>
            </a:r>
            <a:r>
              <a:rPr lang="ru-RU" sz="200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женщина получает пособие в размере 50% ПМ для трудоспособного населения. Пособие назначено в ноябре 2022 года. Планируемая дата родов приходится на апрель 2023 года</a:t>
            </a:r>
            <a:r>
              <a:rPr lang="ru-RU" sz="200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000">
                <a:latin typeface="Arial" panose="020b0604020202020204" pitchFamily="34" charset="0"/>
                <a:cs typeface="Arial" panose="020b0604020202020204" pitchFamily="34" charset="0"/>
              </a:rPr>
              <a:t>Женщина может обратиться в январе 2023 года за назначением универсального пособия с целью увеличения размера пособия до 100% ПМ для трудоспособного населения.</a:t>
            </a:r>
          </a:p>
          <a:p>
            <a:pPr marL="0" indent="0" algn="ctr">
              <a:lnSpc>
                <a:spcPct val="100000"/>
              </a:lnSpc>
              <a:buNone/>
            </a:pPr>
            <a:endParaRPr lang="ru-RU" sz="20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smtClean="0">
                <a:latin typeface="Arial" panose="020b0604020202020204" pitchFamily="34" charset="0"/>
                <a:cs typeface="Arial" panose="020b0604020202020204" pitchFamily="34" charset="0"/>
              </a:rPr>
              <a:t>Пример 6:</a:t>
            </a:r>
            <a:endParaRPr lang="ru-RU" sz="2000" smtClean="0">
              <a:solidFill>
                <a:srgbClr val="92D05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447675" algn="ctr">
              <a:lnSpc>
                <a:spcPct val="100000"/>
              </a:lnSpc>
              <a:buNone/>
            </a:pPr>
            <a:r>
              <a:rPr lang="ru-RU" sz="200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Семья </a:t>
            </a:r>
            <a:r>
              <a:rPr lang="ru-RU" sz="200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 2 детьми (1 год и 5 лет). Среднедушевой доход семьи составляет менее 1 ПМ. </a:t>
            </a:r>
            <a:r>
              <a:rPr lang="ru-RU" sz="200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Мама </a:t>
            </a:r>
            <a:r>
              <a:rPr lang="ru-RU" sz="200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2000" smtClean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аботает. Семья </a:t>
            </a:r>
            <a:r>
              <a:rPr lang="ru-RU" sz="200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получает ежемесячную выплату на старшего ребенка (выплата на детей от 3 до 7 лет включительно) в размере 100% ПМ (в РБ – 11 747 рублей).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000">
                <a:latin typeface="Arial" panose="020b0604020202020204" pitchFamily="34" charset="0"/>
                <a:cs typeface="Arial" panose="020b0604020202020204" pitchFamily="34" charset="0"/>
              </a:rPr>
              <a:t>Семья может обратиться за назначением </a:t>
            </a:r>
            <a:r>
              <a:rPr lang="ru-RU" sz="2000" smtClean="0">
                <a:latin typeface="Arial" panose="020b0604020202020204" pitchFamily="34" charset="0"/>
                <a:cs typeface="Arial" panose="020b0604020202020204" pitchFamily="34" charset="0"/>
              </a:rPr>
              <a:t>единого </a:t>
            </a:r>
            <a:r>
              <a:rPr lang="ru-RU" sz="2000">
                <a:latin typeface="Arial" panose="020b0604020202020204" pitchFamily="34" charset="0"/>
                <a:cs typeface="Arial" panose="020b0604020202020204" pitchFamily="34" charset="0"/>
              </a:rPr>
              <a:t>пособия на каждого ребенка в размере 1 ПМ (всего 23 494 рублей) и дополнительно, при необходимости, обратиться за выплатой из материнского капитала.</a:t>
            </a:r>
          </a:p>
          <a:p>
            <a:pPr marL="0" indent="0">
              <a:buNone/>
            </a:pPr>
            <a:endParaRPr lang="ru-RU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32159" y="112284"/>
            <a:ext cx="4868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Примеры применения переходных норм</a:t>
            </a:r>
          </a:p>
        </p:txBody>
      </p:sp>
      <p:sp>
        <p:nvSpPr>
          <p:cNvPr id="6" name="Номер слайда 2"/>
          <p:cNvSpPr txBox="1"/>
          <p:nvPr/>
        </p:nvSpPr>
        <p:spPr>
          <a:xfrm>
            <a:off x="9347199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fontAlgn="auto" latinLnBrk="0" hangingPunct="1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160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445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rcRect r="34550"/>
          <a:stretch>
            <a:fillRect/>
          </a:stretch>
        </p:blipFill>
        <p:spPr>
          <a:xfrm>
            <a:off x="10829" y="0"/>
            <a:ext cx="12181171" cy="6858000"/>
          </a:xfrm>
          <a:prstGeom prst="rect">
            <a:avLst/>
          </a:prstGeom>
        </p:spPr>
      </p:pic>
      <p:sp>
        <p:nvSpPr>
          <p:cNvPr id="18" name="Номер слайда 2"/>
          <p:cNvSpPr txBox="1"/>
          <p:nvPr/>
        </p:nvSpPr>
        <p:spPr>
          <a:xfrm>
            <a:off x="9347199" y="64928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fontAlgn="auto" latinLnBrk="0" hangingPunct="1">
              <a:spcBef>
                <a:spcPct val="0"/>
              </a:spcBef>
              <a:spcAft>
                <a:spcPct val="0"/>
              </a:spcAft>
              <a:defRPr sz="900" b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72142" y="326405"/>
            <a:ext cx="31774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Способы обращения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87093" y="1432447"/>
            <a:ext cx="71529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>
                <a:latin typeface="Arial" panose="020b0604020202020204" pitchFamily="34" charset="0"/>
                <a:cs typeface="Arial" panose="020b0604020202020204" pitchFamily="34" charset="0"/>
              </a:rPr>
              <a:t>Заявление на </a:t>
            </a:r>
            <a:r>
              <a:rPr lang="ru-RU" sz="2000" smtClean="0">
                <a:latin typeface="Arial" panose="020b0604020202020204" pitchFamily="34" charset="0"/>
                <a:cs typeface="Arial" panose="020b0604020202020204" pitchFamily="34" charset="0"/>
              </a:rPr>
              <a:t>единое </a:t>
            </a:r>
            <a:r>
              <a:rPr lang="ru-RU" sz="2000">
                <a:latin typeface="Arial" panose="020b0604020202020204" pitchFamily="34" charset="0"/>
                <a:cs typeface="Arial" panose="020b0604020202020204" pitchFamily="34" charset="0"/>
              </a:rPr>
              <a:t>пособие можно будет </a:t>
            </a:r>
            <a:r>
              <a:rPr lang="ru-RU" sz="2000" smtClean="0">
                <a:latin typeface="Arial" panose="020b0604020202020204" pitchFamily="34" charset="0"/>
                <a:cs typeface="Arial" panose="020b0604020202020204" pitchFamily="34" charset="0"/>
              </a:rPr>
              <a:t>подать </a:t>
            </a:r>
            <a:r>
              <a:rPr lang="ru-RU" sz="2000">
                <a:latin typeface="Arial" panose="020b0604020202020204" pitchFamily="34" charset="0"/>
                <a:cs typeface="Arial" panose="020b0604020202020204" pitchFamily="34" charset="0"/>
              </a:rPr>
              <a:t>начиная с 1 января 2023 года </a:t>
            </a:r>
          </a:p>
        </p:txBody>
      </p:sp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623249446"/>
              </p:ext>
            </p:extLst>
          </p:nvPr>
        </p:nvGraphicFramePr>
        <p:xfrm>
          <a:off x="7440009" y="-172759"/>
          <a:ext cx="4751990" cy="6848196"/>
        </p:xfrm>
        <a:graphic>
          <a:graphicData uri="http://schemas.openxmlformats.org/drawingml/2006/diagram">
            <dgm:relIds xmlns:dgm="http://schemas.openxmlformats.org/drawingml/2006/diagram" r:dm="rId4" r:lo="rId5" r:qs="rId6" r:cs="rId7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43446" y="4274630"/>
            <a:ext cx="768738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получения консультативной помощи граждане могут позвонить по телефону </a:t>
            </a:r>
            <a:r>
              <a:rPr lang="ru-RU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единого </a:t>
            </a:r>
            <a:r>
              <a:rPr lang="ru-RU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контакт-центра по номеру</a:t>
            </a:r>
          </a:p>
          <a:p>
            <a:pPr algn="ctr"/>
            <a:r>
              <a:rPr lang="ru-RU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8-800-600-00-00, либо задать вопросы в официальных социальных сетях </a:t>
            </a:r>
            <a:r>
              <a:rPr lang="ru-RU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Фонда пенсионного и социального страхования РФ либо </a:t>
            </a:r>
            <a:r>
              <a:rPr lang="ru-RU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обратиться в любую клиентскую службу фонда.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8"/>
          <a:srcRect b="31470"/>
          <a:stretch>
            <a:fillRect/>
          </a:stretch>
        </p:blipFill>
        <p:spPr>
          <a:xfrm>
            <a:off x="3186427" y="2642014"/>
            <a:ext cx="1085715" cy="116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587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Company>SPecialiST RePack</Company>
  <PresentationFormat>Произвольный</PresentationFormat>
  <Paragraphs>73</Paragraphs>
  <Slides>9</Slides>
  <Notes>4</Notes>
  <TotalTime>4170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baseType="lpstr" size="16">
      <vt:lpstr>Arial</vt:lpstr>
      <vt:lpstr>Calibri Light</vt:lpstr>
      <vt:lpstr>Calibri</vt:lpstr>
      <vt:lpstr>Times New Roman</vt:lpstr>
      <vt:lpstr>Microsoft YaHei UI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19.1200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Презентация PowerPoint</dc:title>
  <dc:creator>Koleso_pc</dc:creator>
  <cp:lastModifiedBy>Азалия</cp:lastModifiedBy>
  <cp:revision>416</cp:revision>
  <cp:lastPrinted>2022-11-29T10:30:29.000</cp:lastPrinted>
  <dcterms:created xsi:type="dcterms:W3CDTF">2020-06-22T12:53:02Z</dcterms:created>
  <dcterms:modified xsi:type="dcterms:W3CDTF">2023-01-11T05:47:31Z</dcterms:modified>
</cp:coreProperties>
</file>